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1" r:id="rId4"/>
    <p:sldId id="263" r:id="rId5"/>
    <p:sldId id="270" r:id="rId6"/>
    <p:sldId id="266" r:id="rId7"/>
    <p:sldId id="268" r:id="rId8"/>
    <p:sldId id="272" r:id="rId9"/>
    <p:sldId id="274" r:id="rId10"/>
    <p:sldId id="276" r:id="rId11"/>
    <p:sldId id="278" r:id="rId12"/>
    <p:sldId id="280" r:id="rId13"/>
    <p:sldId id="282" r:id="rId14"/>
    <p:sldId id="284" r:id="rId15"/>
    <p:sldId id="28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3F63E9-E827-43B7-8386-D0E19D9C06B4}"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F179C-EE11-400A-8329-EE9A264EA5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F63E9-E827-43B7-8386-D0E19D9C06B4}"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F179C-EE11-400A-8329-EE9A264EA5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F63E9-E827-43B7-8386-D0E19D9C06B4}"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F179C-EE11-400A-8329-EE9A264EA5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F63E9-E827-43B7-8386-D0E19D9C06B4}"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F179C-EE11-400A-8329-EE9A264EA5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3F63E9-E827-43B7-8386-D0E19D9C06B4}"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F179C-EE11-400A-8329-EE9A264EA5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3F63E9-E827-43B7-8386-D0E19D9C06B4}"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F179C-EE11-400A-8329-EE9A264EA5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3F63E9-E827-43B7-8386-D0E19D9C06B4}" type="datetimeFigureOut">
              <a:rPr lang="en-US" smtClean="0"/>
              <a:pPr/>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0F179C-EE11-400A-8329-EE9A264EA5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3F63E9-E827-43B7-8386-D0E19D9C06B4}" type="datetimeFigureOut">
              <a:rPr lang="en-US" smtClean="0"/>
              <a:pPr/>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0F179C-EE11-400A-8329-EE9A264EA5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F63E9-E827-43B7-8386-D0E19D9C06B4}" type="datetimeFigureOut">
              <a:rPr lang="en-US" smtClean="0"/>
              <a:pPr/>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0F179C-EE11-400A-8329-EE9A264EA5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3F63E9-E827-43B7-8386-D0E19D9C06B4}"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F179C-EE11-400A-8329-EE9A264EA5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3F63E9-E827-43B7-8386-D0E19D9C06B4}"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F179C-EE11-400A-8329-EE9A264EA5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F63E9-E827-43B7-8386-D0E19D9C06B4}" type="datetimeFigureOut">
              <a:rPr lang="en-US" smtClean="0"/>
              <a:pPr/>
              <a:t>5/14/2019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F179C-EE11-400A-8329-EE9A264EA5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IN" dirty="0"/>
          </a:p>
        </p:txBody>
      </p:sp>
      <p:sp>
        <p:nvSpPr>
          <p:cNvPr id="4" name="Content Placeholder 3"/>
          <p:cNvSpPr>
            <a:spLocks noGrp="1"/>
          </p:cNvSpPr>
          <p:nvPr>
            <p:ph sz="half" idx="2"/>
          </p:nvPr>
        </p:nvSpPr>
        <p:spPr>
          <a:xfrm>
            <a:off x="533400" y="1295400"/>
            <a:ext cx="3887788" cy="3047999"/>
          </a:xfrm>
          <a:solidFill>
            <a:srgbClr val="FFC000"/>
          </a:solidFill>
          <a:ln>
            <a:solidFill>
              <a:schemeClr val="tx1"/>
            </a:solidFill>
          </a:ln>
        </p:spPr>
        <p:txBody>
          <a:bodyPr>
            <a:noAutofit/>
          </a:bodyPr>
          <a:lstStyle/>
          <a:p>
            <a:pPr algn="ctr" rtl="1"/>
            <a:r>
              <a:rPr lang="ur-PK" sz="6000" dirty="0" smtClean="0"/>
              <a:t>ثلاثية البردة: دراسة تحليلية</a:t>
            </a:r>
            <a:r>
              <a:rPr lang="ar-EG" sz="6000" dirty="0" smtClean="0"/>
              <a:t> مقارنة</a:t>
            </a:r>
            <a:r>
              <a:rPr lang="ur-PK" sz="6000" dirty="0" smtClean="0"/>
              <a:t> </a:t>
            </a:r>
            <a:endParaRPr lang="ar-SA" sz="2800" dirty="0" smtClean="0"/>
          </a:p>
          <a:p>
            <a:pPr algn="ctr" rtl="1">
              <a:buNone/>
            </a:pPr>
            <a:endParaRPr lang="ar-SA" sz="6000" dirty="0">
              <a:solidFill>
                <a:srgbClr val="00B050"/>
              </a:solidFill>
            </a:endParaRPr>
          </a:p>
          <a:p>
            <a:pPr algn="ctr" rtl="1">
              <a:buNone/>
            </a:pPr>
            <a:r>
              <a:rPr lang="ar-SA" sz="2800" dirty="0" smtClean="0">
                <a:solidFill>
                  <a:srgbClr val="00B050"/>
                </a:solidFill>
              </a:rPr>
              <a:t>محمد فاروق</a:t>
            </a:r>
          </a:p>
          <a:p>
            <a:pPr algn="ctr" rtl="1">
              <a:buNone/>
            </a:pPr>
            <a:r>
              <a:rPr lang="ar-SA" dirty="0" smtClean="0">
                <a:solidFill>
                  <a:srgbClr val="00B050"/>
                </a:solidFill>
              </a:rPr>
              <a:t>الأستاذ المساعد في قسم اللغة العربية</a:t>
            </a:r>
          </a:p>
          <a:p>
            <a:pPr algn="ctr" rtl="1">
              <a:buNone/>
            </a:pPr>
            <a:r>
              <a:rPr lang="ar-SA" dirty="0" smtClean="0">
                <a:solidFill>
                  <a:srgbClr val="00B050"/>
                </a:solidFill>
              </a:rPr>
              <a:t>في الكلية الحكومية بمديرية راجوري</a:t>
            </a:r>
          </a:p>
          <a:p>
            <a:pPr algn="ctr" rtl="1">
              <a:buNone/>
            </a:pPr>
            <a:r>
              <a:rPr lang="ar-SA" dirty="0" smtClean="0">
                <a:solidFill>
                  <a:srgbClr val="00B050"/>
                </a:solidFill>
              </a:rPr>
              <a:t>ولاية جامو وكشمير </a:t>
            </a:r>
            <a:endParaRPr lang="ur-PK" dirty="0" smtClean="0">
              <a:solidFill>
                <a:srgbClr val="00B050"/>
              </a:solidFill>
            </a:endParaRPr>
          </a:p>
          <a:p>
            <a:pPr algn="r" rtl="1">
              <a:buNone/>
            </a:pPr>
            <a:endParaRPr lang="ur-PK" sz="6000" dirty="0" smtClean="0"/>
          </a:p>
        </p:txBody>
      </p:sp>
      <p:sp>
        <p:nvSpPr>
          <p:cNvPr id="5" name="Text Placeholder 4"/>
          <p:cNvSpPr>
            <a:spLocks noGrp="1"/>
          </p:cNvSpPr>
          <p:nvPr>
            <p:ph type="body" sz="quarter" idx="3"/>
          </p:nvPr>
        </p:nvSpPr>
        <p:spPr>
          <a:xfrm>
            <a:off x="4648200" y="990600"/>
            <a:ext cx="4041775" cy="716281"/>
          </a:xfrm>
          <a:solidFill>
            <a:srgbClr val="00B050"/>
          </a:solidFill>
        </p:spPr>
        <p:txBody>
          <a:bodyPr>
            <a:normAutofit/>
          </a:bodyPr>
          <a:lstStyle/>
          <a:p>
            <a:pPr algn="r" rtl="1"/>
            <a:r>
              <a:rPr lang="ar-SA" dirty="0" smtClean="0"/>
              <a:t>        </a:t>
            </a:r>
            <a:r>
              <a:rPr lang="ar-SA" sz="3200" dirty="0" smtClean="0"/>
              <a:t>بسم الله الرحمن الرحيم</a:t>
            </a:r>
            <a:endParaRPr lang="en-IN" sz="3200" dirty="0"/>
          </a:p>
        </p:txBody>
      </p:sp>
      <p:pic>
        <p:nvPicPr>
          <p:cNvPr id="7" name="Picture 3"/>
          <p:cNvPicPr>
            <a:picLocks noGrp="1" noChangeAspect="1" noChangeArrowheads="1"/>
          </p:cNvPicPr>
          <p:nvPr>
            <p:ph sz="quarter" idx="4"/>
          </p:nvPr>
        </p:nvPicPr>
        <p:blipFill>
          <a:blip r:embed="rId3"/>
          <a:srcRect/>
          <a:stretch>
            <a:fillRect/>
          </a:stretch>
        </p:blipFill>
        <p:spPr bwMode="auto">
          <a:xfrm>
            <a:off x="5181600" y="2133600"/>
            <a:ext cx="2801442" cy="3951288"/>
          </a:xfrm>
          <a:prstGeom prst="rect">
            <a:avLst/>
          </a:prstGeom>
          <a:noFill/>
          <a:ln w="9525">
            <a:noFill/>
            <a:miter lim="800000"/>
            <a:headEnd/>
            <a:tailEnd/>
          </a:ln>
          <a:effectLst/>
        </p:spPr>
      </p:pic>
    </p:spTree>
  </p:cSld>
  <p:clrMapOvr>
    <a:masterClrMapping/>
  </p:clrMapOvr>
  <p:transition>
    <p:newsflash/>
    <p:sndAc>
      <p:stSnd>
        <p:snd r:embed="rId2" name="cashreg.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a:solidFill>
            <a:srgbClr val="FFFF00"/>
          </a:solidFill>
        </p:spPr>
        <p:txBody>
          <a:bodyPr>
            <a:normAutofit/>
          </a:bodyPr>
          <a:lstStyle/>
          <a:p>
            <a:pPr algn="ctr" rtl="1">
              <a:buNone/>
            </a:pPr>
            <a:endParaRPr lang="ar-SA" sz="4800" dirty="0" smtClean="0">
              <a:solidFill>
                <a:srgbClr val="00B050"/>
              </a:solidFill>
            </a:endParaRPr>
          </a:p>
          <a:p>
            <a:pPr algn="ctr" rtl="1">
              <a:buNone/>
            </a:pPr>
            <a:r>
              <a:rPr lang="ar-EG" sz="4800" dirty="0" smtClean="0">
                <a:solidFill>
                  <a:srgbClr val="00B050"/>
                </a:solidFill>
              </a:rPr>
              <a:t>حياة أحمد شوقي وشخصيته</a:t>
            </a:r>
          </a:p>
          <a:p>
            <a:pPr algn="ctr" rtl="1">
              <a:buNone/>
            </a:pPr>
            <a:endParaRPr lang="en-IN" sz="4800" dirty="0">
              <a:solidFill>
                <a:srgbClr val="00B050"/>
              </a:solidFill>
            </a:endParaRPr>
          </a:p>
        </p:txBody>
      </p:sp>
      <p:pic>
        <p:nvPicPr>
          <p:cNvPr id="1026" name="Picture 2" descr="G:\burda\Pictures_2012_10_06_578212c4-8c7e-4a0e-bf6c-026f71eb4cab.jpg"/>
          <p:cNvPicPr>
            <a:picLocks noChangeAspect="1" noChangeArrowheads="1"/>
          </p:cNvPicPr>
          <p:nvPr/>
        </p:nvPicPr>
        <p:blipFill>
          <a:blip r:embed="rId3"/>
          <a:srcRect/>
          <a:stretch>
            <a:fillRect/>
          </a:stretch>
        </p:blipFill>
        <p:spPr bwMode="auto">
          <a:xfrm>
            <a:off x="2743200" y="2133600"/>
            <a:ext cx="3431073" cy="4286280"/>
          </a:xfrm>
          <a:prstGeom prst="rect">
            <a:avLst/>
          </a:prstGeom>
          <a:noFill/>
        </p:spPr>
      </p:pic>
    </p:spTree>
  </p:cSld>
  <p:clrMapOvr>
    <a:masterClrMapping/>
  </p:clrMapOvr>
  <p:transition>
    <p:comb/>
    <p:sndAc>
      <p:stSnd>
        <p:snd r:embed="rId2" name="cashreg.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1578"/>
            <a:ext cx="4040188" cy="45719"/>
          </a:xfrm>
        </p:spPr>
        <p:txBody>
          <a:bodyPr>
            <a:normAutofit fontScale="25000" lnSpcReduction="20000"/>
          </a:bodyPr>
          <a:lstStyle/>
          <a:p>
            <a:endParaRPr lang="en-IN" dirty="0"/>
          </a:p>
        </p:txBody>
      </p:sp>
      <p:sp>
        <p:nvSpPr>
          <p:cNvPr id="4" name="Content Placeholder 3"/>
          <p:cNvSpPr>
            <a:spLocks noGrp="1"/>
          </p:cNvSpPr>
          <p:nvPr>
            <p:ph sz="half" idx="2"/>
          </p:nvPr>
        </p:nvSpPr>
        <p:spPr>
          <a:xfrm>
            <a:off x="0" y="304800"/>
            <a:ext cx="5257800" cy="6553200"/>
          </a:xfrm>
          <a:solidFill>
            <a:schemeClr val="tx2">
              <a:lumMod val="20000"/>
              <a:lumOff val="80000"/>
            </a:schemeClr>
          </a:solidFill>
        </p:spPr>
        <p:txBody>
          <a:bodyPr/>
          <a:lstStyle/>
          <a:p>
            <a:pPr algn="ctr" rtl="1">
              <a:buNone/>
            </a:pPr>
            <a:endParaRPr lang="ar-SA" sz="2800" dirty="0" smtClean="0"/>
          </a:p>
          <a:p>
            <a:pPr algn="ctr" rtl="1">
              <a:buNone/>
            </a:pPr>
            <a:endParaRPr lang="ar-SA" sz="2800" dirty="0"/>
          </a:p>
          <a:p>
            <a:pPr algn="ctr" rtl="1">
              <a:buNone/>
            </a:pPr>
            <a:r>
              <a:rPr lang="ar-EG" sz="2800" dirty="0" smtClean="0"/>
              <a:t>أحمد شوقي وشعره </a:t>
            </a:r>
          </a:p>
          <a:p>
            <a:pPr algn="ctr" rtl="1">
              <a:buNone/>
            </a:pPr>
            <a:r>
              <a:rPr lang="ar-EG" sz="2800" dirty="0" smtClean="0"/>
              <a:t>قرض شوقي الاشعار  في أغرض كثيرة كالشعر السياسي و التاريخي والمدح والوصف والرثاء وغيرها من الأوصاف التقليدية، وخلف ديوانا ضخما عرف بديوان ‘‘الشوقيات’’</a:t>
            </a:r>
            <a:endParaRPr lang="en-IN" sz="2800" dirty="0" smtClean="0"/>
          </a:p>
          <a:p>
            <a:endParaRPr lang="en-IN" dirty="0"/>
          </a:p>
        </p:txBody>
      </p:sp>
      <p:pic>
        <p:nvPicPr>
          <p:cNvPr id="10" name="Picture 2" descr="G:\burda\الشوقيات.jpg"/>
          <p:cNvPicPr>
            <a:picLocks noGrp="1" noChangeAspect="1" noChangeArrowheads="1"/>
          </p:cNvPicPr>
          <p:nvPr>
            <p:ph sz="quarter" idx="4"/>
          </p:nvPr>
        </p:nvPicPr>
        <p:blipFill>
          <a:blip r:embed="rId2"/>
          <a:srcRect/>
          <a:stretch>
            <a:fillRect/>
          </a:stretch>
        </p:blipFill>
        <p:spPr bwMode="auto">
          <a:xfrm>
            <a:off x="5105400" y="609600"/>
            <a:ext cx="4038600" cy="5500726"/>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00B050"/>
          </a:solidFill>
        </p:spPr>
        <p:txBody>
          <a:bodyPr>
            <a:normAutofit fontScale="92500"/>
          </a:bodyPr>
          <a:lstStyle/>
          <a:p>
            <a:pPr algn="ctr" rtl="1">
              <a:buNone/>
            </a:pPr>
            <a:endParaRPr lang="ar-EG" sz="5400" dirty="0" smtClean="0">
              <a:solidFill>
                <a:schemeClr val="tx2">
                  <a:lumMod val="60000"/>
                  <a:lumOff val="40000"/>
                </a:schemeClr>
              </a:solidFill>
            </a:endParaRPr>
          </a:p>
          <a:p>
            <a:pPr algn="ctr" rtl="1">
              <a:buNone/>
            </a:pPr>
            <a:r>
              <a:rPr lang="ar-EG" sz="5400" b="1" dirty="0" smtClean="0">
                <a:solidFill>
                  <a:srgbClr val="FFFF00"/>
                </a:solidFill>
              </a:rPr>
              <a:t>قصيدة نهج البردة لأحمد شوقي </a:t>
            </a:r>
          </a:p>
          <a:p>
            <a:pPr algn="ctr" rtl="1">
              <a:buNone/>
            </a:pPr>
            <a:r>
              <a:rPr lang="ar-EG" sz="5400" dirty="0" smtClean="0"/>
              <a:t>هذه القصيدة تشتمل على مائة و تسعين بيتامن البحرالبسيط ، لقد تأثر الشاعر أحمد شوقي في هذه القصيدة بالشاعرين كعب بن زهير والبوصيري في قصيدتيهما المشهورتين البردة وابتدأ قصيدته بالنسيب مقتفيا نهج الشعراء القدمى، </a:t>
            </a:r>
            <a:endParaRPr lang="en-IN" sz="5400" dirty="0" smtClean="0"/>
          </a:p>
          <a:p>
            <a:pPr algn="ctr" rtl="1">
              <a:buNone/>
            </a:pPr>
            <a:endParaRPr lang="en-IN" sz="5400" dirty="0">
              <a:solidFill>
                <a:schemeClr val="tx2">
                  <a:lumMod val="60000"/>
                  <a:lumOff val="40000"/>
                </a:schemeClr>
              </a:solidFill>
            </a:endParaRPr>
          </a:p>
        </p:txBody>
      </p:sp>
    </p:spTree>
  </p:cSld>
  <p:clrMapOvr>
    <a:masterClrMapping/>
  </p:clrMapOvr>
  <p:transition>
    <p:circle/>
    <p:sndAc>
      <p:stSnd>
        <p:snd r:embed="rId2" name="cashreg.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a:solidFill>
            <a:schemeClr val="accent5">
              <a:lumMod val="75000"/>
            </a:schemeClr>
          </a:solidFill>
        </p:spPr>
        <p:txBody>
          <a:bodyPr>
            <a:normAutofit/>
          </a:bodyPr>
          <a:lstStyle/>
          <a:p>
            <a:pPr algn="ctr" rtl="1">
              <a:buNone/>
            </a:pPr>
            <a:endParaRPr lang="en-IN" sz="6000" dirty="0"/>
          </a:p>
        </p:txBody>
      </p:sp>
      <p:pic>
        <p:nvPicPr>
          <p:cNvPr id="4" name="Picture 3" descr="C:\Users\HP\Desktop\burda\1347572268421.jpg"/>
          <p:cNvPicPr>
            <a:picLocks noChangeAspect="1" noChangeArrowheads="1"/>
          </p:cNvPicPr>
          <p:nvPr/>
        </p:nvPicPr>
        <p:blipFill>
          <a:blip r:embed="rId3"/>
          <a:srcRect/>
          <a:stretch>
            <a:fillRect/>
          </a:stretch>
        </p:blipFill>
        <p:spPr bwMode="auto">
          <a:xfrm>
            <a:off x="3929058" y="3214686"/>
            <a:ext cx="1428750" cy="2714644"/>
          </a:xfrm>
          <a:prstGeom prst="rect">
            <a:avLst/>
          </a:prstGeom>
          <a:noFill/>
        </p:spPr>
      </p:pic>
      <p:pic>
        <p:nvPicPr>
          <p:cNvPr id="5" name="Picture 2" descr="C:\Users\HP\Desktop\burda\2637.jpg"/>
          <p:cNvPicPr>
            <a:picLocks noChangeAspect="1" noChangeArrowheads="1"/>
          </p:cNvPicPr>
          <p:nvPr/>
        </p:nvPicPr>
        <p:blipFill>
          <a:blip r:embed="rId4"/>
          <a:srcRect/>
          <a:stretch>
            <a:fillRect/>
          </a:stretch>
        </p:blipFill>
        <p:spPr bwMode="auto">
          <a:xfrm>
            <a:off x="5857884" y="2571744"/>
            <a:ext cx="1905000" cy="3071834"/>
          </a:xfrm>
          <a:prstGeom prst="rect">
            <a:avLst/>
          </a:prstGeom>
          <a:noFill/>
        </p:spPr>
      </p:pic>
      <p:pic>
        <p:nvPicPr>
          <p:cNvPr id="6" name="Picture 4" descr="C:\Users\HP\Desktop\burda\Pictures_2012_10_06_578212c4-8c7e-4a0e-bf6c-026f71eb4cab.jpg"/>
          <p:cNvPicPr>
            <a:picLocks noChangeAspect="1" noChangeArrowheads="1"/>
          </p:cNvPicPr>
          <p:nvPr/>
        </p:nvPicPr>
        <p:blipFill>
          <a:blip r:embed="rId5"/>
          <a:srcRect/>
          <a:stretch>
            <a:fillRect/>
          </a:stretch>
        </p:blipFill>
        <p:spPr bwMode="auto">
          <a:xfrm>
            <a:off x="1295400" y="4114800"/>
            <a:ext cx="1857388" cy="2567707"/>
          </a:xfrm>
          <a:prstGeom prst="rect">
            <a:avLst/>
          </a:prstGeom>
          <a:noFill/>
        </p:spPr>
      </p:pic>
      <p:sp>
        <p:nvSpPr>
          <p:cNvPr id="7" name="Title 6"/>
          <p:cNvSpPr>
            <a:spLocks noGrp="1"/>
          </p:cNvSpPr>
          <p:nvPr>
            <p:ph type="title"/>
          </p:nvPr>
        </p:nvSpPr>
        <p:spPr>
          <a:solidFill>
            <a:srgbClr val="FF0000"/>
          </a:solidFill>
        </p:spPr>
        <p:txBody>
          <a:bodyPr>
            <a:normAutofit fontScale="90000"/>
          </a:bodyPr>
          <a:lstStyle/>
          <a:p>
            <a:r>
              <a:rPr lang="ar-EG" dirty="0" smtClean="0"/>
              <a:t>ثلاثية البردة: دراسة مقارنة</a:t>
            </a:r>
            <a:r>
              <a:rPr lang="en-IN" dirty="0" smtClean="0"/>
              <a:t/>
            </a:r>
            <a:br>
              <a:rPr lang="en-IN" dirty="0" smtClean="0"/>
            </a:br>
            <a:endParaRPr lang="en-US" dirty="0"/>
          </a:p>
        </p:txBody>
      </p:sp>
    </p:spTree>
  </p:cSld>
  <p:clrMapOvr>
    <a:masterClrMapping/>
  </p:clrMapOvr>
  <p:transition>
    <p:split orient="vert" dir="in"/>
    <p:sndAc>
      <p:stSnd>
        <p:snd r:embed="rId2" name="cashreg.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2">
              <a:lumMod val="60000"/>
              <a:lumOff val="40000"/>
            </a:schemeClr>
          </a:solidFill>
        </p:spPr>
        <p:txBody>
          <a:bodyPr/>
          <a:lstStyle/>
          <a:p>
            <a:r>
              <a:rPr lang="ar-EG" b="1" dirty="0" smtClean="0"/>
              <a:t>المقارنة</a:t>
            </a:r>
            <a:endParaRPr lang="en-IN" b="1" dirty="0"/>
          </a:p>
        </p:txBody>
      </p:sp>
      <p:sp>
        <p:nvSpPr>
          <p:cNvPr id="3" name="Content Placeholder 2"/>
          <p:cNvSpPr>
            <a:spLocks noGrp="1"/>
          </p:cNvSpPr>
          <p:nvPr>
            <p:ph idx="1"/>
          </p:nvPr>
        </p:nvSpPr>
        <p:spPr>
          <a:xfrm>
            <a:off x="0" y="1214422"/>
            <a:ext cx="9144000" cy="5643578"/>
          </a:xfrm>
          <a:solidFill>
            <a:srgbClr val="00B050"/>
          </a:solidFill>
        </p:spPr>
        <p:txBody>
          <a:bodyPr>
            <a:noAutofit/>
          </a:bodyPr>
          <a:lstStyle/>
          <a:p>
            <a:pPr algn="just" rtl="1"/>
            <a:r>
              <a:rPr lang="ar-EG" sz="3600" dirty="0" smtClean="0"/>
              <a:t>إن قصيدة البردة لكعب بن زهير ونهج البرة لشوقي قصائد كلاسيكية خلافا لبردة البوصيري فقد غلب عليها الطابع الروحاني الصوفي يعني بردة شوقي في نهجها أقرب لبردة كعب من بردة البوصيري. </a:t>
            </a:r>
          </a:p>
          <a:p>
            <a:pPr algn="just" rtl="1"/>
            <a:r>
              <a:rPr lang="ar-EG" sz="3600" dirty="0" smtClean="0"/>
              <a:t>هكذا نجد بعد هذه المقارنة أن هناك تشابها كبيرا بين الشعراء الثلاثة في الموضوعات والألفاظ حتى رأينا أن كثيرا من الألفاظ التي استخدمها شوقي هي مأخوذة من أبيات البوصيري فالكل قد بدأ قصيدته بالتشبيب والغزل والوصف والحكمة والحديث عن النفس و مدح الرسول صلى الله عليه وسلم.</a:t>
            </a:r>
            <a:endParaRPr lang="en-IN" sz="3600" dirty="0" smtClean="0"/>
          </a:p>
          <a:p>
            <a:pPr algn="just" rtl="1"/>
            <a:endParaRPr lang="ar-SA" sz="3600" dirty="0" smtClean="0"/>
          </a:p>
          <a:p>
            <a:pPr algn="just" rtl="1"/>
            <a:endParaRPr lang="en-IN" sz="36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6000" dirty="0" smtClean="0">
                <a:solidFill>
                  <a:srgbClr val="00B050"/>
                </a:solidFill>
              </a:rPr>
              <a:t>شكر </a:t>
            </a:r>
            <a:r>
              <a:rPr lang="ar-SA" sz="6000" smtClean="0">
                <a:solidFill>
                  <a:srgbClr val="00B050"/>
                </a:solidFill>
              </a:rPr>
              <a:t>جزيلا </a:t>
            </a:r>
            <a:r>
              <a:rPr lang="ar-SA" sz="6000" smtClean="0">
                <a:solidFill>
                  <a:srgbClr val="00B050"/>
                </a:solidFill>
              </a:rPr>
              <a:t>لزيارتكم</a:t>
            </a:r>
            <a:br>
              <a:rPr lang="ar-SA" sz="6000" smtClean="0">
                <a:solidFill>
                  <a:srgbClr val="00B050"/>
                </a:solidFill>
              </a:rPr>
            </a:br>
            <a:r>
              <a:rPr lang="ar-SA" sz="6000" smtClean="0">
                <a:solidFill>
                  <a:srgbClr val="00B050"/>
                </a:solidFill>
              </a:rPr>
              <a:t>والسلام عليكم</a:t>
            </a:r>
            <a:endParaRPr lang="en-US" sz="6000" dirty="0">
              <a:solidFill>
                <a:srgbClr val="00B050"/>
              </a:solidFill>
            </a:endParaRPr>
          </a:p>
        </p:txBody>
      </p:sp>
      <p:pic>
        <p:nvPicPr>
          <p:cNvPr id="1026" name="Picture 2" descr="C:\Users\Rakesh\Desktop\SAM_0468.jpg"/>
          <p:cNvPicPr>
            <a:picLocks noGrp="1" noChangeAspect="1" noChangeArrowheads="1"/>
          </p:cNvPicPr>
          <p:nvPr>
            <p:ph idx="1"/>
          </p:nvPr>
        </p:nvPicPr>
        <p:blipFill>
          <a:blip r:embed="rId2"/>
          <a:srcRect/>
          <a:stretch>
            <a:fillRect/>
          </a:stretch>
        </p:blipFill>
        <p:spPr bwMode="auto">
          <a:xfrm>
            <a:off x="0" y="2133600"/>
            <a:ext cx="9144000" cy="472439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52"/>
            <a:ext cx="8472518" cy="6572296"/>
          </a:xfrm>
          <a:solidFill>
            <a:schemeClr val="tx2">
              <a:lumMod val="60000"/>
              <a:lumOff val="40000"/>
            </a:schemeClr>
          </a:solidFill>
        </p:spPr>
        <p:txBody>
          <a:bodyPr>
            <a:normAutofit/>
          </a:bodyPr>
          <a:lstStyle/>
          <a:p>
            <a:pPr algn="r" rtl="1"/>
            <a:endParaRPr lang="ar-SA" sz="3600" dirty="0" smtClean="0"/>
          </a:p>
          <a:p>
            <a:pPr algn="r" rtl="1">
              <a:buNone/>
            </a:pPr>
            <a:endParaRPr lang="ar-SA" sz="3600" dirty="0"/>
          </a:p>
          <a:p>
            <a:pPr algn="r" rtl="1"/>
            <a:r>
              <a:rPr lang="ar-EG" sz="3600" dirty="0" smtClean="0"/>
              <a:t>نشأة فن المدائح النبوية</a:t>
            </a:r>
          </a:p>
          <a:p>
            <a:pPr algn="r" rtl="1"/>
            <a:r>
              <a:rPr lang="ar-EG" sz="3600" dirty="0" smtClean="0"/>
              <a:t> كعب بن زهير وقصيدة البردة</a:t>
            </a:r>
          </a:p>
          <a:p>
            <a:pPr algn="r" rtl="1"/>
            <a:r>
              <a:rPr lang="ar-EG" sz="3600" dirty="0" smtClean="0"/>
              <a:t>البوصيري وقصيدة البردة</a:t>
            </a:r>
          </a:p>
          <a:p>
            <a:pPr algn="r" rtl="1"/>
            <a:r>
              <a:rPr lang="ar-EG" sz="3600" dirty="0" smtClean="0"/>
              <a:t>أحمد شوقي وقصيدته نهج البردة</a:t>
            </a:r>
          </a:p>
          <a:p>
            <a:pPr algn="r" rtl="1"/>
            <a:r>
              <a:rPr lang="ar-EG" sz="3600" dirty="0" smtClean="0"/>
              <a:t>ثلاثية البردة دراسة مقارنة</a:t>
            </a:r>
            <a:endParaRPr lang="en-IN" sz="3600" dirty="0"/>
          </a:p>
        </p:txBody>
      </p:sp>
    </p:spTree>
  </p:cSld>
  <p:clrMapOvr>
    <a:masterClrMapping/>
  </p:clrMapOvr>
  <p:transition>
    <p:plus/>
    <p:sndAc>
      <p:stSnd>
        <p:snd r:embed="rId2" name="cashreg.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a:solidFill>
            <a:schemeClr val="tx2"/>
          </a:solidFill>
        </p:spPr>
        <p:txBody>
          <a:bodyPr>
            <a:normAutofit/>
          </a:bodyPr>
          <a:lstStyle/>
          <a:p>
            <a:pPr algn="ctr" rtl="1">
              <a:buNone/>
            </a:pPr>
            <a:r>
              <a:rPr lang="ar-EG" sz="4800" b="1" dirty="0" smtClean="0">
                <a:solidFill>
                  <a:srgbClr val="FFFF00"/>
                </a:solidFill>
              </a:rPr>
              <a:t>نشأة في فن  المدائح النبوية، دراسة موجزة</a:t>
            </a:r>
          </a:p>
          <a:p>
            <a:pPr algn="ctr" rtl="1">
              <a:buNone/>
            </a:pPr>
            <a:r>
              <a:rPr lang="ar-EG" b="1" dirty="0" smtClean="0">
                <a:solidFill>
                  <a:srgbClr val="FFC000"/>
                </a:solidFill>
              </a:rPr>
              <a:t>المديح كما يقول الدكتور زكي مبارك أنه فن من فنون الشعر التي أذاعها التصوف فهي لون من ألوان التعبير عن العواطف الدينة، وباب من الأدب الرفيع لأنها لا تصدر إلا عن قلوب مفهمة بالصدق والإخلاص.</a:t>
            </a:r>
            <a:endParaRPr lang="en-IN" dirty="0" smtClean="0">
              <a:solidFill>
                <a:srgbClr val="FFC000"/>
              </a:solidFill>
            </a:endParaRPr>
          </a:p>
          <a:p>
            <a:pPr algn="ctr" rtl="1">
              <a:buNone/>
            </a:pPr>
            <a:endParaRPr lang="en-IN" sz="4800" b="1" dirty="0">
              <a:solidFill>
                <a:srgbClr val="FFFF00"/>
              </a:solidFill>
            </a:endParaRPr>
          </a:p>
        </p:txBody>
      </p:sp>
    </p:spTree>
  </p:cSld>
  <p:clrMapOvr>
    <a:masterClrMapping/>
  </p:clrMapOvr>
  <p:transition>
    <p:wheel spokes="2"/>
    <p:sndAc>
      <p:stSnd>
        <p:snd r:embed="rId2" name="cashreg.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0070C0"/>
          </a:solidFill>
        </p:spPr>
        <p:txBody>
          <a:bodyPr>
            <a:normAutofit/>
          </a:bodyPr>
          <a:lstStyle/>
          <a:p>
            <a:pPr algn="ctr" rtl="1">
              <a:buNone/>
            </a:pPr>
            <a:r>
              <a:rPr lang="ar-EG" sz="4800" dirty="0" smtClean="0"/>
              <a:t>حياة كعب بن زهير وشخصيته</a:t>
            </a:r>
            <a:endParaRPr lang="en-IN" sz="4800" dirty="0"/>
          </a:p>
        </p:txBody>
      </p:sp>
      <p:pic>
        <p:nvPicPr>
          <p:cNvPr id="2050" name="Picture 2" descr="C:\Users\HP\Desktop\burda\2637.jpg"/>
          <p:cNvPicPr>
            <a:picLocks noChangeAspect="1" noChangeArrowheads="1"/>
          </p:cNvPicPr>
          <p:nvPr/>
        </p:nvPicPr>
        <p:blipFill>
          <a:blip r:embed="rId2"/>
          <a:srcRect/>
          <a:stretch>
            <a:fillRect/>
          </a:stretch>
        </p:blipFill>
        <p:spPr bwMode="auto">
          <a:xfrm>
            <a:off x="2500298" y="2428868"/>
            <a:ext cx="3357586" cy="4102328"/>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45719"/>
          </a:xfrm>
        </p:spPr>
        <p:txBody>
          <a:bodyPr>
            <a:normAutofit fontScale="25000" lnSpcReduction="20000"/>
          </a:bodyPr>
          <a:lstStyle/>
          <a:p>
            <a:endParaRPr lang="en-IN" dirty="0"/>
          </a:p>
        </p:txBody>
      </p:sp>
      <p:sp>
        <p:nvSpPr>
          <p:cNvPr id="4" name="Content Placeholder 3"/>
          <p:cNvSpPr>
            <a:spLocks noGrp="1"/>
          </p:cNvSpPr>
          <p:nvPr>
            <p:ph sz="half" idx="2"/>
          </p:nvPr>
        </p:nvSpPr>
        <p:spPr>
          <a:xfrm>
            <a:off x="0" y="357166"/>
            <a:ext cx="6357950" cy="6500834"/>
          </a:xfrm>
          <a:solidFill>
            <a:srgbClr val="FFFF00"/>
          </a:solidFill>
        </p:spPr>
        <p:txBody>
          <a:bodyPr>
            <a:normAutofit/>
          </a:bodyPr>
          <a:lstStyle/>
          <a:p>
            <a:pPr algn="r" rtl="1"/>
            <a:endParaRPr lang="ar-SA" sz="5400" b="1" dirty="0" smtClean="0">
              <a:solidFill>
                <a:srgbClr val="002060"/>
              </a:solidFill>
              <a:latin typeface="Simplified Arabic" pitchFamily="18" charset="-78"/>
              <a:cs typeface="Simplified Arabic" pitchFamily="18" charset="-78"/>
            </a:endParaRPr>
          </a:p>
          <a:p>
            <a:pPr algn="r" rtl="1"/>
            <a:r>
              <a:rPr lang="ar-EG" sz="5400" b="1" dirty="0" smtClean="0">
                <a:solidFill>
                  <a:srgbClr val="002060"/>
                </a:solidFill>
                <a:latin typeface="Simplified Arabic" pitchFamily="18" charset="-78"/>
                <a:cs typeface="Simplified Arabic" pitchFamily="18" charset="-78"/>
              </a:rPr>
              <a:t>كعب بن زهير وشعره</a:t>
            </a:r>
          </a:p>
          <a:p>
            <a:pPr algn="r" rtl="1"/>
            <a:r>
              <a:rPr lang="ar-EG" sz="3200" b="1" dirty="0" smtClean="0"/>
              <a:t>نشاء كعب في روضة الشعر وباحة القريض فرسخت فيه ملكته، وتجلت في صغره شاعريته وآخذ يقرضه إلى أن أصبح شاعرا سلك مسالك الشعراء الجاهليين ونهج منهج أبيه زهير في النظم.</a:t>
            </a:r>
            <a:endParaRPr lang="en-IN" sz="3200" b="1" dirty="0">
              <a:latin typeface="Simplified Arabic" pitchFamily="18" charset="-78"/>
              <a:cs typeface="Simplified Arabic" pitchFamily="18" charset="-78"/>
            </a:endParaRPr>
          </a:p>
        </p:txBody>
      </p:sp>
      <p:sp>
        <p:nvSpPr>
          <p:cNvPr id="5" name="Text Placeholder 4"/>
          <p:cNvSpPr>
            <a:spLocks noGrp="1"/>
          </p:cNvSpPr>
          <p:nvPr>
            <p:ph type="body" sz="quarter" idx="3"/>
          </p:nvPr>
        </p:nvSpPr>
        <p:spPr>
          <a:xfrm flipV="1">
            <a:off x="4645025" y="1489394"/>
            <a:ext cx="4041775" cy="45719"/>
          </a:xfrm>
        </p:spPr>
        <p:txBody>
          <a:bodyPr>
            <a:normAutofit fontScale="25000" lnSpcReduction="20000"/>
          </a:bodyPr>
          <a:lstStyle/>
          <a:p>
            <a:endParaRPr lang="en-IN" dirty="0"/>
          </a:p>
        </p:txBody>
      </p:sp>
      <p:pic>
        <p:nvPicPr>
          <p:cNvPr id="4098" name="Picture 2" descr="C:\Users\HP\Desktop\burda\156438667.png"/>
          <p:cNvPicPr>
            <a:picLocks noGrp="1" noChangeAspect="1" noChangeArrowheads="1"/>
          </p:cNvPicPr>
          <p:nvPr>
            <p:ph sz="quarter" idx="4"/>
          </p:nvPr>
        </p:nvPicPr>
        <p:blipFill>
          <a:blip r:embed="rId3" cstate="print"/>
          <a:srcRect/>
          <a:stretch>
            <a:fillRect/>
          </a:stretch>
        </p:blipFill>
        <p:spPr bwMode="auto">
          <a:xfrm>
            <a:off x="6286512" y="762000"/>
            <a:ext cx="2857488" cy="5429264"/>
          </a:xfrm>
          <a:prstGeom prst="rect">
            <a:avLst/>
          </a:prstGeom>
          <a:noFill/>
        </p:spPr>
      </p:pic>
    </p:spTree>
  </p:cSld>
  <p:clrMapOvr>
    <a:masterClrMapping/>
  </p:clrMapOvr>
  <p:transition>
    <p:diamond/>
    <p:sndAc>
      <p:stSnd>
        <p:snd r:embed="rId2" name="cashreg.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7166"/>
            <a:ext cx="9144000" cy="5257800"/>
          </a:xfrm>
          <a:solidFill>
            <a:srgbClr val="FFFF00"/>
          </a:solidFill>
        </p:spPr>
        <p:txBody>
          <a:bodyPr>
            <a:normAutofit fontScale="47500" lnSpcReduction="20000"/>
          </a:bodyPr>
          <a:lstStyle/>
          <a:p>
            <a:pPr algn="ctr" rtl="1">
              <a:buNone/>
            </a:pPr>
            <a:endParaRPr lang="ar-EG" sz="6000" dirty="0" smtClean="0"/>
          </a:p>
          <a:p>
            <a:pPr algn="ctr" rtl="1">
              <a:buNone/>
            </a:pPr>
            <a:r>
              <a:rPr lang="ar-EG" sz="6000" dirty="0" smtClean="0"/>
              <a:t>قصيدة البردة لكعب بن زهير</a:t>
            </a:r>
          </a:p>
          <a:p>
            <a:pPr algn="ctr" rtl="1"/>
            <a:r>
              <a:rPr lang="ar-EG" sz="6000" dirty="0" smtClean="0"/>
              <a:t>وكان كعب قد تربى في حضن أبيه الشاعرفكان يهجو الرسول الله صلى الله عليه وسلم فأهدرالرسول صلى الله عليه وسلم دمه وأشفق عليه أخوه ونصحه بالإسلام والتوبة والمثول بين يديه صلى الله عليه وسلم يطلب رضاه وعفوه ، فلما إستيأس كعب من المجير والنصير جاءإلى المدينة، وتوسل بأبي بكر إلى الرسول صلى الله عليه وسلم ودخل في الإسلام ومدحه صلى الله عليه وسلم بلاميته المشهورة التي مطلعها:</a:t>
            </a:r>
            <a:endParaRPr lang="en-IN" sz="6000" dirty="0" smtClean="0"/>
          </a:p>
          <a:p>
            <a:pPr algn="ctr" rtl="1"/>
            <a:r>
              <a:rPr lang="ar-EG" sz="6000" dirty="0" smtClean="0"/>
              <a:t>بانت سعاد فقلبي اليوم متبول متيم إثرها لم يفد مكبول</a:t>
            </a:r>
          </a:p>
          <a:p>
            <a:pPr algn="ctr" rtl="1"/>
            <a:r>
              <a:rPr lang="ar-EG" sz="6000" dirty="0" smtClean="0"/>
              <a:t>فأمنه صلى الله عليه وسلم وعفا عنه وخلع عليه بردته فأسلم كعب وحسن إسلامه وقد اشتهرت قصيدته "بانت سعاد " بقصيدة البردة.</a:t>
            </a:r>
            <a:endParaRPr lang="en-IN" sz="6000" dirty="0"/>
          </a:p>
        </p:txBody>
      </p:sp>
    </p:spTree>
  </p:cSld>
  <p:clrMapOvr>
    <a:masterClrMapping/>
  </p:clrMapOvr>
  <p:transition>
    <p:zoom/>
    <p:sndAc>
      <p:stSnd>
        <p:snd r:embed="rId2" name="cashreg.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00B0F0"/>
          </a:solidFill>
        </p:spPr>
        <p:txBody>
          <a:bodyPr>
            <a:normAutofit/>
          </a:bodyPr>
          <a:lstStyle/>
          <a:p>
            <a:pPr algn="ctr" rtl="1">
              <a:buNone/>
            </a:pPr>
            <a:endParaRPr lang="ar-EG" sz="5400" b="1" dirty="0" smtClean="0">
              <a:solidFill>
                <a:srgbClr val="FFFF00"/>
              </a:solidFill>
            </a:endParaRPr>
          </a:p>
          <a:p>
            <a:pPr algn="ctr" rtl="1"/>
            <a:r>
              <a:rPr lang="ar-EG" sz="5400" b="1" dirty="0" smtClean="0">
                <a:solidFill>
                  <a:srgbClr val="FFFF00"/>
                </a:solidFill>
              </a:rPr>
              <a:t>حياة البوصيري وشخصيته</a:t>
            </a:r>
          </a:p>
          <a:p>
            <a:pPr algn="r" rtl="1"/>
            <a:r>
              <a:rPr lang="ar-EG" sz="2000" b="1" dirty="0" smtClean="0"/>
              <a:t>هوالعارف بالله الكاتب الشاعر المتصوف الإمام شرف الدين أبو عبدالله محمد بن سعيد البوصيري،</a:t>
            </a:r>
            <a:endParaRPr lang="en-IN" sz="2000" dirty="0" smtClean="0"/>
          </a:p>
          <a:p>
            <a:pPr algn="r" rtl="1"/>
            <a:r>
              <a:rPr lang="ar-EG" sz="2000" b="1" dirty="0" smtClean="0"/>
              <a:t> ولد بوصيري في قرية دلاص في مصر سنة ثمان وستمائة من الهجرة النبوية، نشاء البوصيري بقرية بوصير، بدأ حياته الدراسية بحفظ القرآن الكريم في الكتاتيب كما درس الأدب والتاريخ الإسلامي وبخاصة السيرة النبوية ثم اتجه نحو التصوف فتلقى على يد أبي العباس المرسي</a:t>
            </a:r>
            <a:r>
              <a:rPr lang="ar-EG" sz="5400" b="1" dirty="0" smtClean="0"/>
              <a:t>.</a:t>
            </a:r>
            <a:endPar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rtl="1">
              <a:buNone/>
            </a:pPr>
            <a:endParaRPr lang="ar-EG" sz="5400" b="1" dirty="0" smtClean="0">
              <a:solidFill>
                <a:srgbClr val="FFFF00"/>
              </a:solidFill>
            </a:endParaRPr>
          </a:p>
        </p:txBody>
      </p:sp>
      <p:pic>
        <p:nvPicPr>
          <p:cNvPr id="5122" name="Picture 2" descr="G:\burda\1347572268421.jpg"/>
          <p:cNvPicPr>
            <a:picLocks noChangeAspect="1" noChangeArrowheads="1"/>
          </p:cNvPicPr>
          <p:nvPr/>
        </p:nvPicPr>
        <p:blipFill>
          <a:blip r:embed="rId3"/>
          <a:srcRect/>
          <a:stretch>
            <a:fillRect/>
          </a:stretch>
        </p:blipFill>
        <p:spPr bwMode="auto">
          <a:xfrm>
            <a:off x="381000" y="3581400"/>
            <a:ext cx="1802552" cy="2214578"/>
          </a:xfrm>
          <a:prstGeom prst="rect">
            <a:avLst/>
          </a:prstGeom>
          <a:noFill/>
        </p:spPr>
      </p:pic>
    </p:spTree>
  </p:cSld>
  <p:clrMapOvr>
    <a:masterClrMapping/>
  </p:clrMapOvr>
  <p:transition>
    <p:zoom/>
    <p:sndAc>
      <p:stSnd>
        <p:snd r:embed="rId2" name="cashreg.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burda\160762.gif"/>
          <p:cNvPicPr>
            <a:picLocks noChangeAspect="1" noChangeArrowheads="1"/>
          </p:cNvPicPr>
          <p:nvPr/>
        </p:nvPicPr>
        <p:blipFill>
          <a:blip r:embed="rId3"/>
          <a:srcRect/>
          <a:stretch>
            <a:fillRect/>
          </a:stretch>
        </p:blipFill>
        <p:spPr bwMode="auto">
          <a:xfrm>
            <a:off x="0" y="381000"/>
            <a:ext cx="1714480" cy="6477000"/>
          </a:xfrm>
          <a:prstGeom prst="rect">
            <a:avLst/>
          </a:prstGeom>
          <a:noFill/>
        </p:spPr>
      </p:pic>
      <p:sp>
        <p:nvSpPr>
          <p:cNvPr id="7" name="Rectangle 6"/>
          <p:cNvSpPr/>
          <p:nvPr/>
        </p:nvSpPr>
        <p:spPr>
          <a:xfrm>
            <a:off x="4929190" y="2928934"/>
            <a:ext cx="5386363" cy="923330"/>
          </a:xfrm>
          <a:prstGeom prst="rect">
            <a:avLst/>
          </a:prstGeom>
          <a:noFill/>
        </p:spPr>
        <p:txBody>
          <a:bodyPr wrap="square" lIns="91440" tIns="45720" rIns="91440" bIns="45720">
            <a:spAutoFit/>
          </a:bodyPr>
          <a:lstStyle/>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Content Placeholder 15"/>
          <p:cNvSpPr>
            <a:spLocks noGrp="1"/>
          </p:cNvSpPr>
          <p:nvPr>
            <p:ph idx="1"/>
          </p:nvPr>
        </p:nvSpPr>
        <p:spPr>
          <a:xfrm>
            <a:off x="1643042" y="457200"/>
            <a:ext cx="7500958" cy="6400800"/>
          </a:xfrm>
          <a:solidFill>
            <a:schemeClr val="accent1">
              <a:lumMod val="75000"/>
            </a:schemeClr>
          </a:solidFill>
        </p:spPr>
        <p:txBody>
          <a:bodyPr>
            <a:normAutofit/>
          </a:bodyPr>
          <a:lstStyle/>
          <a:p>
            <a:pPr algn="r" rtl="1"/>
            <a:endParaRPr lang="ar-EG" b="1" dirty="0" smtClean="0">
              <a:solidFill>
                <a:srgbClr val="FFFF00"/>
              </a:solidFill>
            </a:endParaRPr>
          </a:p>
          <a:p>
            <a:pPr algn="ctr" rtl="1"/>
            <a:r>
              <a:rPr lang="ar-EG" sz="4400" b="1" dirty="0" smtClean="0">
                <a:solidFill>
                  <a:srgbClr val="FFFF00"/>
                </a:solidFill>
              </a:rPr>
              <a:t>البوصيري وشعره.</a:t>
            </a:r>
            <a:endParaRPr lang="ar-EG" b="1" dirty="0" smtClean="0">
              <a:solidFill>
                <a:srgbClr val="FFFF00"/>
              </a:solidFill>
            </a:endParaRPr>
          </a:p>
          <a:p>
            <a:pPr algn="r" rtl="1"/>
            <a:r>
              <a:rPr lang="ar-EG" b="1" dirty="0" smtClean="0">
                <a:solidFill>
                  <a:srgbClr val="FFFF00"/>
                </a:solidFill>
              </a:rPr>
              <a:t>كان البوصيري فقيها وكاتبا وشاعرا ولكنه شهرته في الشعر وفي مدح الرسول صلى الله عليه وسلم وقد نظم البوصيري الشعر منذ حداثة سنه وله قصائد كثيرة في المديح النبوي ومن أهمها:</a:t>
            </a:r>
            <a:endParaRPr lang="en-IN" dirty="0" smtClean="0">
              <a:solidFill>
                <a:srgbClr val="FFFF00"/>
              </a:solidFill>
            </a:endParaRPr>
          </a:p>
          <a:p>
            <a:pPr algn="r" rtl="1"/>
            <a:r>
              <a:rPr lang="ar-EG" b="1" dirty="0" smtClean="0">
                <a:solidFill>
                  <a:srgbClr val="FFFF00"/>
                </a:solidFill>
              </a:rPr>
              <a:t>قصيدة البردة </a:t>
            </a:r>
            <a:endParaRPr lang="en-IN" dirty="0" smtClean="0">
              <a:solidFill>
                <a:srgbClr val="FFFF00"/>
              </a:solidFill>
            </a:endParaRPr>
          </a:p>
          <a:p>
            <a:pPr algn="r" rtl="1"/>
            <a:r>
              <a:rPr lang="ar-EG" b="1" dirty="0" smtClean="0">
                <a:solidFill>
                  <a:srgbClr val="FFFF00"/>
                </a:solidFill>
              </a:rPr>
              <a:t>قصيدة الهمزية</a:t>
            </a:r>
            <a:endParaRPr lang="en-IN" dirty="0" smtClean="0">
              <a:solidFill>
                <a:srgbClr val="FFFF00"/>
              </a:solidFill>
            </a:endParaRPr>
          </a:p>
          <a:p>
            <a:pPr algn="r" rtl="1"/>
            <a:endParaRPr lang="en-IN" dirty="0">
              <a:solidFill>
                <a:srgbClr val="FFFF00"/>
              </a:solidFill>
            </a:endParaRPr>
          </a:p>
        </p:txBody>
      </p:sp>
    </p:spTree>
  </p:cSld>
  <p:clrMapOvr>
    <a:masterClrMapping/>
  </p:clrMapOvr>
  <p:transition>
    <p:checker dir="vert"/>
    <p:sndAc>
      <p:stSnd>
        <p:snd r:embed="rId2" name="cashreg.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762000"/>
            <a:ext cx="7358082" cy="5257799"/>
          </a:xfrm>
          <a:solidFill>
            <a:schemeClr val="tx2">
              <a:lumMod val="20000"/>
              <a:lumOff val="80000"/>
            </a:schemeClr>
          </a:solidFill>
        </p:spPr>
        <p:txBody>
          <a:bodyPr>
            <a:normAutofit/>
          </a:bodyPr>
          <a:lstStyle/>
          <a:p>
            <a:pPr algn="ctr" rtl="1"/>
            <a:r>
              <a:rPr lang="ar-EG" sz="4800" dirty="0" smtClean="0">
                <a:solidFill>
                  <a:srgbClr val="FFFF00"/>
                </a:solidFill>
              </a:rPr>
              <a:t>قصيدة البردة للبوصيري</a:t>
            </a:r>
          </a:p>
          <a:p>
            <a:pPr lvl="3" algn="r" rtl="1"/>
            <a:r>
              <a:rPr lang="ar-EG" sz="2800" b="1" dirty="0" smtClean="0"/>
              <a:t>لقد نظم البوصيري عدة قصائد في مديح النبي صلى الله عليه وسلم ومن أهمها وأشهرها قصيدته الميمية المعروفة بالبردة وتسمى بالكواكب الدرية في مدح خيرالبرية وهي قصيدة طويلة تقع مائة و ستين بيتا ومطلعها:</a:t>
            </a:r>
            <a:endParaRPr lang="en-IN" sz="2800" dirty="0" smtClean="0"/>
          </a:p>
          <a:p>
            <a:pPr algn="r" rtl="1"/>
            <a:r>
              <a:rPr lang="ar-EG" sz="2400" b="1" dirty="0" smtClean="0"/>
              <a:t>     أمن تذكرجيران بذي سلم      مزجت دمعا جرى من مقلة بدم</a:t>
            </a:r>
            <a:r>
              <a:rPr lang="ar-EG" sz="2800" b="1" dirty="0" smtClean="0">
                <a:solidFill>
                  <a:srgbClr val="00B0F0"/>
                </a:solidFill>
              </a:rPr>
              <a:t>.</a:t>
            </a:r>
            <a:endParaRPr lang="en-IN" sz="2800" dirty="0">
              <a:solidFill>
                <a:srgbClr val="00B0F0"/>
              </a:solidFill>
            </a:endParaRPr>
          </a:p>
        </p:txBody>
      </p:sp>
      <p:pic>
        <p:nvPicPr>
          <p:cNvPr id="8" name="Picture 2" descr="G:\burda\-------Sharh_al-Burda.pdf.jpg"/>
          <p:cNvPicPr>
            <a:picLocks noChangeAspect="1" noChangeArrowheads="1"/>
          </p:cNvPicPr>
          <p:nvPr/>
        </p:nvPicPr>
        <p:blipFill>
          <a:blip r:embed="rId3"/>
          <a:srcRect/>
          <a:stretch>
            <a:fillRect/>
          </a:stretch>
        </p:blipFill>
        <p:spPr bwMode="auto">
          <a:xfrm>
            <a:off x="7072330" y="838200"/>
            <a:ext cx="2071670" cy="5214950"/>
          </a:xfrm>
          <a:prstGeom prst="rect">
            <a:avLst/>
          </a:prstGeom>
          <a:noFill/>
        </p:spPr>
      </p:pic>
    </p:spTree>
  </p:cSld>
  <p:clrMapOvr>
    <a:masterClrMapping/>
  </p:clrMapOvr>
  <p:transition>
    <p:checker/>
    <p:sndAc>
      <p:stSnd>
        <p:snd r:embed="rId2" name="cashreg.wav" builtIn="1"/>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559</Words>
  <Application>Microsoft Office PowerPoint</Application>
  <PresentationFormat>On-screen Show (4:3)</PresentationFormat>
  <Paragraphs>51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ثلاثية البردة: دراسة مقارنة </vt:lpstr>
      <vt:lpstr>المقارنة</vt:lpstr>
      <vt:lpstr>شكر جزيلا لزيارتكم والسلام عليكم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Goher Iqbal</dc:creator>
  <cp:lastModifiedBy>Dr Goher Iqbal</cp:lastModifiedBy>
  <cp:revision>18</cp:revision>
  <dcterms:created xsi:type="dcterms:W3CDTF">2019-05-14T07:52:47Z</dcterms:created>
  <dcterms:modified xsi:type="dcterms:W3CDTF">2019-05-14T10:32:29Z</dcterms:modified>
</cp:coreProperties>
</file>